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media/image17.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p:scale>
          <a:sx n="95" d="100"/>
          <a:sy n="95" d="100"/>
        </p:scale>
        <p:origin x="-948" y="-42"/>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9B38B6DE-04C6-4C12-ADCE-BBE11D2B3F4C}" srcId="{E214BA6D-6E14-4C83-A785-B4FF1581D05E}" destId="{A911B4F7-8BC9-47D7-9642-A633630B2A46}" srcOrd="0" destOrd="0" parTransId="{8D5408A1-1638-4F9F-AA8B-CC4D59B50ACA}" sibTransId="{4EC37A6F-9EFF-487C-B57D-353931C1D383}"/>
    <dgm:cxn modelId="{C6284C04-F373-421D-B00C-951E83B91677}" type="presOf" srcId="{A911B4F7-8BC9-47D7-9642-A633630B2A46}" destId="{86DDBEE2-8B91-44ED-B629-4631F9E18A12}"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15E9255D-F264-4FF3-A457-4FE4DFA7BC18}" srcId="{4BA94C8C-63E7-4819-9483-BDD6924D3746}" destId="{63B2E526-0BFE-4FA5-A8D7-298406FAE965}" srcOrd="0" destOrd="0" parTransId="{57A5F5D4-98C2-4C16-9F39-F6287D891ABE}" sibTransId="{1E4685F7-B719-48A5-8C55-EDBA33AD99D6}"/>
    <dgm:cxn modelId="{9B8F273A-7734-4F66-9B24-9C396369A824}" type="presOf" srcId="{60526FAA-63B2-4ADE-AAB0-F298E6F23F64}" destId="{358BADB0-A89A-48CE-B619-DA3839D44E0F}" srcOrd="0" destOrd="0"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32F6310B-9B6C-4F77-B7BC-F3C2A3B46007}" type="presOf" srcId="{8A8884EC-BED0-4A5D-9FB1-F77856440A7A}" destId="{86DDBEE2-8B91-44ED-B629-4631F9E18A12}" srcOrd="0" destOrd="1" presId="urn:microsoft.com/office/officeart/2005/8/layout/hProcess4"/>
    <dgm:cxn modelId="{458F19E9-3288-4B1D-B6EB-B59DC6233E61}" type="presOf" srcId="{AED6E543-D1E5-49FA-8209-021D517975D8}" destId="{625D5B61-73EB-4687-B366-E6F70F0FDF74}"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A3CD0832-9689-4028-BD60-CB681D6A04E9}" type="presOf" srcId="{63B2E526-0BFE-4FA5-A8D7-298406FAE965}" destId="{F32D151A-7816-4D8F-AF44-C36440897AD6}" srcOrd="0"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CF1C8B41-3EE3-49BA-87CA-7C17A5407209}" srcId="{AED6E543-D1E5-49FA-8209-021D517975D8}" destId="{437AB23B-13B0-4AE3-924E-BFAE5EAE00A9}" srcOrd="0" destOrd="0" parTransId="{39F77678-62E8-4A19-A41A-E19A68EAA443}" sibTransId="{4DEF7991-DB3B-4EFB-B409-20A96B442569}"/>
    <dgm:cxn modelId="{73A16509-1765-4041-B0ED-4DF964645DA7}" type="presOf" srcId="{60526FAA-63B2-4ADE-AAB0-F298E6F23F64}" destId="{44CE7E4B-B570-41DA-97BE-9F7D5574F4E3}"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D0450FDA-BC76-47C2-988D-45F9EB26A779}" type="presOf" srcId="{8A8884EC-BED0-4A5D-9FB1-F77856440A7A}" destId="{7CE3F8E3-8C1C-421D-98A7-8FA69EF747B1}" srcOrd="1" destOrd="1"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CAB8C65F-80BD-4F77-BAB1-263B314301EC}" type="presOf" srcId="{A911B4F7-8BC9-47D7-9642-A633630B2A46}" destId="{7CE3F8E3-8C1C-421D-98A7-8FA69EF747B1}" srcOrd="1" destOrd="0" presId="urn:microsoft.com/office/officeart/2005/8/layout/hProcess4"/>
    <dgm:cxn modelId="{F3B1C539-6EB3-49AC-9439-6E0ACBED773E}" srcId="{437AB23B-13B0-4AE3-924E-BFAE5EAE00A9}" destId="{60526FAA-63B2-4ADE-AAB0-F298E6F23F64}" srcOrd="0" destOrd="0" parTransId="{003CB98F-C436-430F-8E2B-DFED7A3DE3CA}" sibTransId="{05924E85-815B-4F4E-9231-7F0B8C8D17BB}"/>
    <dgm:cxn modelId="{1277ADD3-18CB-4A79-A6A0-F531EAD63892}" type="presOf" srcId="{19A2954C-5C74-4380-B53D-3134DFD2BD93}" destId="{CDCAD455-EB6B-402B-B181-8BA63311810D}"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16AAB086-F2EE-4519-8B56-87BEF348903A}" srcId="{AED6E543-D1E5-49FA-8209-021D517975D8}" destId="{4BA94C8C-63E7-4819-9483-BDD6924D3746}" srcOrd="2" destOrd="0" parTransId="{4F14D56A-292C-4BF3-8983-5BC9A05A7FFB}" sibTransId="{45C901A8-7DD6-4DD3-B25E-FEE59C9B66D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4/8/2019</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4/8/2019</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7.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smtClean="0"/>
              <a:t>Виды независимых гарантий 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276237" cy="6360160"/>
            <a:chOff x="323751" y="2021245"/>
            <a:chExt cx="12276237"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4977457"/>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a:t>
              </a:r>
              <a:r>
                <a:rPr lang="ru-RU" sz="1200" dirty="0" smtClean="0">
                  <a:latin typeface="+mj-lt"/>
                  <a:cs typeface="+mn-cs"/>
                </a:rPr>
                <a:t>застройщиков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развития </a:t>
              </a:r>
              <a:r>
                <a:rPr lang="ru-RU" sz="1200" dirty="0" err="1" smtClean="0">
                  <a:latin typeface="+mj-lt"/>
                  <a:cs typeface="+mn-cs"/>
                </a:rPr>
                <a:t>сельхозкооперации</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 в сфере сельского хозяйства</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a:t>
              </a:r>
              <a:r>
                <a:rPr lang="ru-RU" sz="1200" dirty="0" smtClean="0"/>
                <a:t>или г. 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85418"/>
              <a:ext cx="4972872"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a:t>
              </a:r>
              <a:r>
                <a:rPr lang="ru-RU" sz="1200" dirty="0" smtClean="0"/>
                <a:t>индустриальных </a:t>
              </a:r>
              <a:r>
                <a:rPr lang="ru-RU" sz="1200" dirty="0"/>
                <a:t>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факторинговых</a:t>
              </a:r>
              <a:r>
                <a:rPr lang="ru-RU" sz="1200" dirty="0" smtClean="0">
                  <a:latin typeface="+mj-lt"/>
                  <a:cs typeface="+mn-cs"/>
                </a:rPr>
                <a:t> компаний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0082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245239"/>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130593"/>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2941477"/>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2787903"/>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2894230"/>
              <a:ext cx="0" cy="59155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637469"/>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550799"/>
              <a:ext cx="2148368"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1 </a:t>
              </a:r>
              <a:r>
                <a:rPr lang="ru-RU" sz="1200" kern="0" dirty="0">
                  <a:solidFill>
                    <a:srgbClr val="1F497D">
                      <a:lumMod val="50000"/>
                    </a:srgbClr>
                  </a:solidFill>
                  <a:latin typeface="Arial Narrow" panose="020B0606020202030204" pitchFamily="34" charset="0"/>
                  <a:cs typeface="+mn-cs"/>
                </a:rPr>
                <a:t>раз в полгода </a:t>
              </a:r>
              <a:r>
                <a:rPr lang="ru-RU" sz="1200" kern="0" dirty="0" smtClean="0">
                  <a:solidFill>
                    <a:srgbClr val="1F497D">
                      <a:lumMod val="50000"/>
                    </a:srgbClr>
                  </a:solidFill>
                  <a:latin typeface="Arial Narrow" panose="020B0606020202030204" pitchFamily="34" charset="0"/>
                  <a:cs typeface="+mn-cs"/>
                </a:rPr>
                <a:t>/ ежеквартально</a:t>
              </a:r>
              <a:endParaRPr lang="ru-RU" sz="1200" kern="0" dirty="0">
                <a:solidFill>
                  <a:srgbClr val="1F497D">
                    <a:lumMod val="50000"/>
                  </a:srgbClr>
                </a:solidFill>
                <a:latin typeface="Arial Narrow" panose="020B0606020202030204" pitchFamily="34" charset="0"/>
                <a:cs typeface="+mn-cs"/>
              </a:endParaRPr>
            </a:p>
          </p:txBody>
        </p:sp>
        <p:cxnSp>
          <p:nvCxnSpPr>
            <p:cNvPr id="115" name="Прямая соединительная линия 114"/>
            <p:cNvCxnSpPr/>
            <p:nvPr/>
          </p:nvCxnSpPr>
          <p:spPr>
            <a:xfrm>
              <a:off x="10251476" y="358077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4934653"/>
              <a:ext cx="2348512"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60</a:t>
              </a:r>
              <a:r>
                <a:rPr lang="ru-RU" sz="1600" kern="0" dirty="0">
                  <a:solidFill>
                    <a:srgbClr val="1F497D">
                      <a:lumMod val="50000"/>
                    </a:srgbClr>
                  </a:solidFill>
                  <a:latin typeface="Arial Narrow" panose="020B0606020202030204" pitchFamily="34" charset="0"/>
                </a:rPr>
                <a:t>% </a:t>
              </a:r>
              <a:r>
                <a:rPr lang="ru-RU" sz="1200" kern="0" dirty="0">
                  <a:solidFill>
                    <a:srgbClr val="1F497D">
                      <a:lumMod val="50000"/>
                    </a:srgbClr>
                  </a:solidFill>
                  <a:latin typeface="Arial Narrow" panose="020B0606020202030204" pitchFamily="34" charset="0"/>
                </a:rPr>
                <a:t>от суммы </a:t>
              </a:r>
              <a:r>
                <a:rPr lang="ru-RU" sz="1200" kern="0" dirty="0" smtClean="0">
                  <a:solidFill>
                    <a:srgbClr val="1F497D">
                      <a:lumMod val="50000"/>
                    </a:srgbClr>
                  </a:solidFill>
                  <a:latin typeface="Arial Narrow" panose="020B0606020202030204" pitchFamily="34" charset="0"/>
                </a:rPr>
                <a:t>кредита в рамках гарантии для развития </a:t>
              </a:r>
              <a:r>
                <a:rPr lang="ru-RU" sz="1200" kern="0" dirty="0" err="1" smtClean="0">
                  <a:solidFill>
                    <a:srgbClr val="1F497D">
                      <a:lumMod val="50000"/>
                    </a:srgbClr>
                  </a:solidFill>
                  <a:latin typeface="Arial Narrow" panose="020B0606020202030204" pitchFamily="34" charset="0"/>
                </a:rPr>
                <a:t>сельхозкооперации</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для </a:t>
              </a:r>
              <a:r>
                <a:rPr lang="ru-RU" sz="1200" kern="0" dirty="0">
                  <a:solidFill>
                    <a:srgbClr val="1F497D">
                      <a:lumMod val="50000"/>
                    </a:srgbClr>
                  </a:solidFill>
                  <a:latin typeface="Arial Narrow" panose="020B0606020202030204" pitchFamily="34" charset="0"/>
                  <a:cs typeface="+mn-cs"/>
                </a:rPr>
                <a:t>участников </a:t>
              </a:r>
              <a:r>
                <a:rPr lang="ru-RU" sz="1200" kern="0" dirty="0" smtClean="0">
                  <a:solidFill>
                    <a:srgbClr val="1F497D">
                      <a:lumMod val="50000"/>
                    </a:srgbClr>
                  </a:solidFill>
                  <a:latin typeface="Arial Narrow" panose="020B0606020202030204" pitchFamily="34" charset="0"/>
                  <a:cs typeface="+mn-cs"/>
                </a:rPr>
                <a:t>закупок и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Востока и моногородов», «</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227018"/>
              <a:ext cx="0" cy="3082868"/>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47 уполномоченными банками</a:t>
            </a:r>
            <a:endParaRPr lang="ru-RU" b="1" kern="0" dirty="0"/>
          </a:p>
        </p:txBody>
      </p: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 xmlns:a16="http://schemas.microsoft.com/office/drawing/2014/main" val="20000"/>
                    </a:ext>
                  </a:extLst>
                </a:gridCol>
                <a:gridCol w="10019502">
                  <a:extLst>
                    <a:ext uri="{9D8B030D-6E8A-4147-A177-3AD203B41FA5}">
                      <a16:colId xmlns="" xmlns:a16="http://schemas.microsoft.com/office/drawing/2014/main"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 xmlns:a16="http://schemas.microsoft.com/office/drawing/2014/main" val="20000"/>
                    </a:ext>
                  </a:extLst>
                </a:gridCol>
                <a:gridCol w="10130803">
                  <a:extLst>
                    <a:ext uri="{9D8B030D-6E8A-4147-A177-3AD203B41FA5}">
                      <a16:colId xmlns=""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 xmlns:a16="http://schemas.microsoft.com/office/drawing/2014/main" val="20000"/>
                    </a:ext>
                  </a:extLst>
                </a:gridCol>
                <a:gridCol w="10130803">
                  <a:extLst>
                    <a:ext uri="{9D8B030D-6E8A-4147-A177-3AD203B41FA5}">
                      <a16:colId xmlns="" xmlns:a16="http://schemas.microsoft.com/office/drawing/2014/main"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 xmlns:a16="http://schemas.microsoft.com/office/drawing/2014/main" val="20000"/>
                    </a:ext>
                  </a:extLst>
                </a:gridCol>
                <a:gridCol w="3069765">
                  <a:extLst>
                    <a:ext uri="{9D8B030D-6E8A-4147-A177-3AD203B41FA5}">
                      <a16:colId xmlns="" xmlns:a16="http://schemas.microsoft.com/office/drawing/2014/main" val="20001"/>
                    </a:ext>
                  </a:extLst>
                </a:gridCol>
                <a:gridCol w="3069765">
                  <a:extLst>
                    <a:ext uri="{9D8B030D-6E8A-4147-A177-3AD203B41FA5}">
                      <a16:colId xmlns="" xmlns:a16="http://schemas.microsoft.com/office/drawing/2014/main"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 xmlns:a16="http://schemas.microsoft.com/office/drawing/2014/main"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 xmlns:a16="http://schemas.microsoft.com/office/drawing/2014/main" val="2985683231"/>
                    </a:ext>
                  </a:extLst>
                </a:gridCol>
                <a:gridCol w="4680507">
                  <a:extLst>
                    <a:ext uri="{9D8B030D-6E8A-4147-A177-3AD203B41FA5}">
                      <a16:colId xmlns="" xmlns:a16="http://schemas.microsoft.com/office/drawing/2014/main"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31.03.2018)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82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10,3</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225</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12</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 xmlns:a16="http://schemas.microsoft.com/office/drawing/2014/main" val="20000"/>
                    </a:ext>
                  </a:extLst>
                </a:gridCol>
                <a:gridCol w="3384015">
                  <a:extLst>
                    <a:ext uri="{9D8B030D-6E8A-4147-A177-3AD203B41FA5}">
                      <a16:colId xmlns="" xmlns:a16="http://schemas.microsoft.com/office/drawing/2014/main" val="20001"/>
                    </a:ext>
                  </a:extLst>
                </a:gridCol>
                <a:gridCol w="3384015">
                  <a:extLst>
                    <a:ext uri="{9D8B030D-6E8A-4147-A177-3AD203B41FA5}">
                      <a16:colId xmlns="" xmlns:a16="http://schemas.microsoft.com/office/drawing/2014/main" val="20002"/>
                    </a:ext>
                  </a:extLst>
                </a:gridCol>
                <a:gridCol w="3384015">
                  <a:extLst>
                    <a:ext uri="{9D8B030D-6E8A-4147-A177-3AD203B41FA5}">
                      <a16:colId xmlns="" xmlns:a16="http://schemas.microsoft.com/office/drawing/2014/main"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 xmlns:a16="http://schemas.microsoft.com/office/drawing/2014/main" val="2756428174"/>
                    </a:ext>
                  </a:extLst>
                </a:gridCol>
                <a:gridCol w="2362319">
                  <a:extLst>
                    <a:ext uri="{9D8B030D-6E8A-4147-A177-3AD203B41FA5}">
                      <a16:colId xmlns="" xmlns:a16="http://schemas.microsoft.com/office/drawing/2014/main" val="83167896"/>
                    </a:ext>
                  </a:extLst>
                </a:gridCol>
                <a:gridCol w="2373113">
                  <a:extLst>
                    <a:ext uri="{9D8B030D-6E8A-4147-A177-3AD203B41FA5}">
                      <a16:colId xmlns="" xmlns:a16="http://schemas.microsoft.com/office/drawing/2014/main" val="852599335"/>
                    </a:ext>
                  </a:extLst>
                </a:gridCol>
                <a:gridCol w="2373113">
                  <a:extLst>
                    <a:ext uri="{9D8B030D-6E8A-4147-A177-3AD203B41FA5}">
                      <a16:colId xmlns="" xmlns:a16="http://schemas.microsoft.com/office/drawing/2014/main"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 xmlns:a16="http://schemas.microsoft.com/office/drawing/2014/main"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 xmlns:a16="http://schemas.microsoft.com/office/drawing/2014/main" val="20000"/>
                    </a:ext>
                  </a:extLst>
                </a:gridCol>
                <a:gridCol w="2177857">
                  <a:extLst>
                    <a:ext uri="{9D8B030D-6E8A-4147-A177-3AD203B41FA5}">
                      <a16:colId xmlns="" xmlns:a16="http://schemas.microsoft.com/office/drawing/2014/main" val="20001"/>
                    </a:ext>
                  </a:extLst>
                </a:gridCol>
                <a:gridCol w="1489306">
                  <a:extLst>
                    <a:ext uri="{9D8B030D-6E8A-4147-A177-3AD203B41FA5}">
                      <a16:colId xmlns="" xmlns:a16="http://schemas.microsoft.com/office/drawing/2014/main" val="20002"/>
                    </a:ext>
                  </a:extLst>
                </a:gridCol>
                <a:gridCol w="1588456">
                  <a:extLst>
                    <a:ext uri="{9D8B030D-6E8A-4147-A177-3AD203B41FA5}">
                      <a16:colId xmlns="" xmlns:a16="http://schemas.microsoft.com/office/drawing/2014/main" val="20003"/>
                    </a:ext>
                  </a:extLst>
                </a:gridCol>
                <a:gridCol w="1797459">
                  <a:extLst>
                    <a:ext uri="{9D8B030D-6E8A-4147-A177-3AD203B41FA5}">
                      <a16:colId xmlns="" xmlns:a16="http://schemas.microsoft.com/office/drawing/2014/main" val="3653545549"/>
                    </a:ext>
                  </a:extLst>
                </a:gridCol>
                <a:gridCol w="3033150">
                  <a:extLst>
                    <a:ext uri="{9D8B030D-6E8A-4147-A177-3AD203B41FA5}">
                      <a16:colId xmlns="" xmlns:a16="http://schemas.microsoft.com/office/drawing/2014/main"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 xmlns:a16="http://schemas.microsoft.com/office/drawing/2014/main"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218" y="5697175"/>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2967" y="5195454"/>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208801"/>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613244"/>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кредита (основной долг)</a:t>
            </a:r>
          </a:p>
          <a:p>
            <a:pPr marL="171450" lvl="0" indent="-171450">
              <a:buFont typeface="Arial" panose="020B0604020202020204" pitchFamily="34" charset="0"/>
              <a:buChar char="•"/>
            </a:pPr>
            <a:r>
              <a:rPr lang="ru-RU" sz="1050" dirty="0" smtClean="0">
                <a:solidFill>
                  <a:schemeClr val="tx1">
                    <a:lumMod val="95000"/>
                    <a:lumOff val="5000"/>
                  </a:schemeClr>
                </a:solidFill>
              </a:rPr>
              <a:t>До 60% суммы кредита, выданного сельхозкооперативу или члену сельхозкооператива</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202430"/>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103643"/>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5040730"/>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639358"/>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641067"/>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633164"/>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165028"/>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772381"/>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639888"/>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гарантий для исполнения контрактов и для развития </a:t>
            </a:r>
            <a:r>
              <a:rPr lang="ru-RU" sz="1400" b="1" dirty="0" err="1" smtClean="0"/>
              <a:t>сельхозкооперации</a:t>
            </a:r>
            <a:r>
              <a:rPr lang="ru-RU" sz="1400" b="1" dirty="0" smtClean="0"/>
              <a:t>) </a:t>
            </a:r>
            <a:endParaRPr lang="ru-RU" sz="1400" b="1" dirty="0"/>
          </a:p>
        </p:txBody>
      </p:sp>
      <p:sp>
        <p:nvSpPr>
          <p:cNvPr id="80" name="Скругленный прямоугольник 79"/>
          <p:cNvSpPr/>
          <p:nvPr/>
        </p:nvSpPr>
        <p:spPr>
          <a:xfrm>
            <a:off x="6481925" y="2903455"/>
            <a:ext cx="5721952" cy="642675"/>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72053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622738"/>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634112"/>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714163"/>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404698"/>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6050193"/>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60519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77348"/>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7676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136349"/>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840283"/>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841992"/>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944916"/>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958538"/>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537184"/>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309156"/>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908272"/>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339979"/>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843883"/>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256685"/>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4064734"/>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88362"/>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231" y="3830083"/>
            <a:ext cx="433001" cy="414237"/>
          </a:xfrm>
          <a:prstGeom prst="rect">
            <a:avLst/>
          </a:prstGeom>
        </p:spPr>
      </p:pic>
      <p:sp>
        <p:nvSpPr>
          <p:cNvPr id="84" name="Прямоугольник 83"/>
          <p:cNvSpPr/>
          <p:nvPr/>
        </p:nvSpPr>
        <p:spPr>
          <a:xfrm>
            <a:off x="6836357" y="7211423"/>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151029</TotalTime>
  <Words>6311</Words>
  <Application>Microsoft Office PowerPoint</Application>
  <PresentationFormat>Произвольный</PresentationFormat>
  <Paragraphs>804</Paragraphs>
  <Slides>33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Title</vt:lpstr>
      <vt:lpstr>Финансовая поддержка субъектов МСП</vt:lpstr>
      <vt:lpstr>О Корпорации</vt:lpstr>
      <vt:lpstr>Корпорация в цифрах гарантийной поддержки (на 31.03.2018)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Виды независимых гарантий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Презентация PowerPoint</vt:lpstr>
      <vt:lpstr>Презентация PowerPoint</vt:lpstr>
    </vt:vector>
  </TitlesOfParts>
  <Company>Deloitte &amp; Touche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1</cp:lastModifiedBy>
  <cp:revision>4551</cp:revision>
  <cp:lastPrinted>2018-02-01T09:35:01Z</cp:lastPrinted>
  <dcterms:created xsi:type="dcterms:W3CDTF">2010-08-23T12:41:44Z</dcterms:created>
  <dcterms:modified xsi:type="dcterms:W3CDTF">2019-04-08T05:57:33Z</dcterms:modified>
</cp:coreProperties>
</file>